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7" r:id="rId2"/>
    <p:sldId id="256" r:id="rId3"/>
    <p:sldId id="261" r:id="rId4"/>
    <p:sldId id="262" r:id="rId5"/>
    <p:sldId id="263" r:id="rId6"/>
    <p:sldId id="264" r:id="rId7"/>
  </p:sldIdLst>
  <p:sldSz cx="9144000" cy="6858000" type="screen4x3"/>
  <p:notesSz cx="6954838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763" cy="465455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9466" y="0"/>
            <a:ext cx="3013763" cy="465455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fld id="{383EC045-2E77-4D00-A0D1-6CAF70B473F9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13763" cy="465455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9466" y="8842029"/>
            <a:ext cx="3013763" cy="465455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fld id="{E29C5A65-E6D6-4A01-AF14-1CBC8C24B69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B2B39-56FB-4266-B344-4FD34F128E04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AF0E-3551-4097-9044-B748A67D5A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B2B39-56FB-4266-B344-4FD34F128E04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AF0E-3551-4097-9044-B748A67D5A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B2B39-56FB-4266-B344-4FD34F128E04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AF0E-3551-4097-9044-B748A67D5A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B2B39-56FB-4266-B344-4FD34F128E04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AF0E-3551-4097-9044-B748A67D5A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B2B39-56FB-4266-B344-4FD34F128E04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AF0E-3551-4097-9044-B748A67D5A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B2B39-56FB-4266-B344-4FD34F128E04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AF0E-3551-4097-9044-B748A67D5A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B2B39-56FB-4266-B344-4FD34F128E04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AF0E-3551-4097-9044-B748A67D5A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B2B39-56FB-4266-B344-4FD34F128E04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AF0E-3551-4097-9044-B748A67D5A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B2B39-56FB-4266-B344-4FD34F128E04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AF0E-3551-4097-9044-B748A67D5A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B2B39-56FB-4266-B344-4FD34F128E04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AF0E-3551-4097-9044-B748A67D5A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B2B39-56FB-4266-B344-4FD34F128E04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7AF0E-3551-4097-9044-B748A67D5A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3E996AB-07F9-4C96-9990-6331035C322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98951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B2B39-56FB-4266-B344-4FD34F128E04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7AF0E-3551-4097-9044-B748A67D5A8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hyperlink" Target="http://images.google.com.vn/imgres?imgurl=http://computer-reviews.net/wp-content/uploads/HP%2520Compaq%2520Business%2520nc4000%2520Intel%2520Pentium%2520M%25201.6GHz%2520Refurbished%2520Laptop%2520Computer.jpg&amp;imgrefurl=http://9xpro.forumhope.com/forum.htm&amp;usg=__2ti8r_wr15cM7cQvOZcNc9Ko7X0=&amp;h=300&amp;w=300&amp;sz=48&amp;hl=vi&amp;start=7&amp;tbnid=CPh58XySUPlcYM:&amp;tbnh=116&amp;tbnw=116&amp;prev=/images%3Fq%3Dcomputer%26gbv%3D2%26hl%3Dvi" TargetMode="External"/><Relationship Id="rId7" Type="http://schemas.openxmlformats.org/officeDocument/2006/relationships/hyperlink" Target="http://images.google.com.vn/imgres?imgurl=http://www.dongphuongvn.com/vietnam/images/news/271207070207ElementsComputer.gif&amp;imgrefurl=http://www.dongphuongvn.com/vietnam/index.php%3Fmodule%3Dnewsdetail%26ID%3D15&amp;usg=__-Be56NeHa_aFNsi32ZngINb2mac=&amp;h=300&amp;w=400&amp;sz=40&amp;hl=vi&amp;start=2&amp;tbnid=7qNWh3l-pXNlKM:&amp;tbnh=93&amp;tbnw=124&amp;prev=/images%3Fq%3Dcomputer%26gbv%3D2%26hl%3Dvi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hyperlink" Target="http://images.google.com.vn/imgres?imgurl=http://www.limousincomputers.com/images/computer%2520pic.jpg&amp;imgrefurl=http://buy.ebay.vn/buying/vn/display/280303308596_TEST&amp;usg=__AWmcONVefGSwFu-UH6QLddw1Jgc=&amp;h=600&amp;w=600&amp;sz=52&amp;hl=vi&amp;start=11&amp;tbnid=pWLdI-B4O56ipM:&amp;tbnh=135&amp;tbnw=135&amp;prev=/images%3Fq%3Dcomputer%26gbv%3D2%26hl%3Dvi" TargetMode="Externa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hyperlink" Target="http://images.google.com.vn/imgres?imgurl=http://webng.com/quoctruc/music/uploads/images/singer/mytam.jpg&amp;imgrefurl=http://webng.com/quoctruc/music/play.asp%3FSingerID%3D16%26CategoryID%3D551&amp;usg=__gVN1uLs2XZaJmD03ZJMnZvs2c70=&amp;h=400&amp;w=400&amp;sz=18&amp;hl=vi&amp;start=2&amp;tbnid=-8zviMtSRXebYM:&amp;tbnh=124&amp;tbnw=124&amp;prev=/images%3Fq%3Dmy%2Btam%26gbv%3D2%26hl%3Dvi" TargetMode="External"/><Relationship Id="rId7" Type="http://schemas.openxmlformats.org/officeDocument/2006/relationships/hyperlink" Target="http://images.google.com.vn/imgres?imgurl=http://www.video4viet.com/news/2008/06/04/images/T38HV2_ruby-04.jpg&amp;imgrefurl=http://www.video4viet.com/news/2008/06/04/Lam.Tam.Nhu.dung.do.Trieu.Vy.html&amp;usg=__q-WQsX1Ra3TkCKnNxDkzYVQiI0M=&amp;h=425&amp;w=300&amp;sz=26&amp;hl=vi&amp;start=15&amp;tbnid=X6n47FZ4ucZJ-M:&amp;tbnh=126&amp;tbnw=89&amp;prev=/images%3Fq%3Dlam%2Btam%2Bnhu%26gbv%3D2%26hl%3Dvi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hyperlink" Target="http://images.google.com.vn/imgres?imgurl=http://www.golwow.com/img%255Cnghesi%255CLee_Young_Ae_home.jpg&amp;imgrefurl=http://www.golwow.com/index.aspx%3Faction%3Danhdep_ct%26id%3D106%26id_pt%3D33%26apb%3D%26page%3D2%26state%3D1&amp;usg=__MlFaywCbDI6rqFpIp8i_1Q0rEgU=&amp;h=553&amp;w=455&amp;sz=53&amp;hl=vi&amp;start=1&amp;tbnid=yozUNqX9z_11uM:&amp;tbnh=133&amp;tbnw=109&amp;prev=/images%3Fq%3Dlee%2Byoung%2Bae%26gbv%3D2%26hl%3Dvi" TargetMode="Externa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LY TU TRONG COLLEGE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C:\Users\PCI\Desktop\56679629.gif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 bwMode="auto">
          <a:xfrm>
            <a:off x="3124200" y="5743575"/>
            <a:ext cx="3810000" cy="1114425"/>
          </a:xfrm>
          <a:prstGeom prst="rect">
            <a:avLst/>
          </a:prstGeom>
          <a:noFill/>
        </p:spPr>
      </p:pic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0" y="3048000"/>
            <a:ext cx="9144000" cy="6858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-972"/>
              </a:avLst>
            </a:prstTxWarp>
          </a:bodyPr>
          <a:lstStyle/>
          <a:p>
            <a:r>
              <a:rPr lang="en-US" sz="4000" kern="10" spc="-40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Georgia"/>
              </a:rPr>
              <a:t>ENGLISH    DEPARTMENT</a:t>
            </a:r>
            <a:endParaRPr lang="en-US" sz="4000" kern="10" spc="-40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Georgia"/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0" y="3810000"/>
            <a:ext cx="9448800" cy="998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1">
                <a:lumMod val="95000"/>
              </a:schemeClr>
            </a:outerShdw>
          </a:effectLst>
          <a:scene3d>
            <a:camera prst="orthographicFront"/>
            <a:lightRig rig="glow" dir="t"/>
          </a:scene3d>
          <a:sp3d extrusionH="76200" contourW="12700" prstMaterial="dkEdge"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sz="4800" b="1" u="sng" dirty="0">
                <a:latin typeface="Times New Roman" pitchFamily="18" charset="0"/>
                <a:cs typeface="Times New Roman" pitchFamily="18" charset="0"/>
              </a:rPr>
              <a:t>Teacher’s name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en-US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vi-VN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ƯƠNG</a:t>
            </a:r>
            <a:r>
              <a:rPr lang="en-US" sz="48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THANH THUỶ</a:t>
            </a:r>
            <a:endParaRPr lang="en-US" sz="4800" b="1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5200" y="685800"/>
            <a:ext cx="2306782" cy="202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  <p:bldP spid="3076" grpId="0" animBg="1"/>
      <p:bldP spid="308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AMERICAN ENGLISH FILE 2</a:t>
            </a:r>
            <a:br>
              <a:rPr lang="en-US" dirty="0" smtClean="0"/>
            </a:br>
            <a:r>
              <a:rPr lang="en-US" dirty="0" smtClean="0"/>
              <a:t>(SECOND EDIDITON)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UNIT 5B: SUPERLATIVE CITIES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2" name="Picture 4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3213" y="-227013"/>
            <a:ext cx="9752013" cy="7313613"/>
          </a:xfrm>
          <a:prstGeom prst="rect">
            <a:avLst/>
          </a:prstGeom>
          <a:noFill/>
        </p:spPr>
      </p:pic>
      <p:pic>
        <p:nvPicPr>
          <p:cNvPr id="2054" name="Picture 6" descr="Bao_n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209800"/>
            <a:ext cx="2468563" cy="3352800"/>
          </a:xfrm>
          <a:prstGeom prst="rect">
            <a:avLst/>
          </a:prstGeom>
          <a:noFill/>
        </p:spPr>
      </p:pic>
      <p:pic>
        <p:nvPicPr>
          <p:cNvPr id="2056" name="Picture 8" descr="Tôi là chàng mập đẹp trai nhất thế giới!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3200" y="2133600"/>
            <a:ext cx="2405063" cy="3490913"/>
          </a:xfrm>
          <a:prstGeom prst="rect">
            <a:avLst/>
          </a:prstGeom>
          <a:noFill/>
        </p:spPr>
      </p:pic>
      <p:pic>
        <p:nvPicPr>
          <p:cNvPr id="2058" name="Picture 10" descr="693382_119156997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9000" y="2133600"/>
            <a:ext cx="2535238" cy="3495675"/>
          </a:xfrm>
          <a:prstGeom prst="rect">
            <a:avLst/>
          </a:prstGeom>
          <a:noFill/>
        </p:spPr>
      </p:pic>
      <p:sp>
        <p:nvSpPr>
          <p:cNvPr id="2059" name="AutoShape 11"/>
          <p:cNvSpPr>
            <a:spLocks noChangeArrowheads="1"/>
          </p:cNvSpPr>
          <p:nvPr/>
        </p:nvSpPr>
        <p:spPr bwMode="auto">
          <a:xfrm>
            <a:off x="-152400" y="228600"/>
            <a:ext cx="2590800" cy="1219200"/>
          </a:xfrm>
          <a:prstGeom prst="wedgeEllipseCallout">
            <a:avLst>
              <a:gd name="adj1" fmla="val 19852"/>
              <a:gd name="adj2" fmla="val 7617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3200" b="1"/>
              <a:t>I’m fat .</a:t>
            </a:r>
          </a:p>
        </p:txBody>
      </p:sp>
      <p:sp>
        <p:nvSpPr>
          <p:cNvPr id="2060" name="AutoShape 12"/>
          <p:cNvSpPr>
            <a:spLocks noChangeArrowheads="1"/>
          </p:cNvSpPr>
          <p:nvPr/>
        </p:nvSpPr>
        <p:spPr bwMode="auto">
          <a:xfrm>
            <a:off x="2438400" y="0"/>
            <a:ext cx="3200400" cy="1524000"/>
          </a:xfrm>
          <a:prstGeom prst="wedgeEllipseCallout">
            <a:avLst>
              <a:gd name="adj1" fmla="val 6546"/>
              <a:gd name="adj2" fmla="val 7094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2800" b="1"/>
              <a:t>I’m fat</a:t>
            </a:r>
            <a:r>
              <a:rPr lang="en-US" sz="2800" b="1">
                <a:solidFill>
                  <a:schemeClr val="hlink"/>
                </a:solidFill>
              </a:rPr>
              <a:t>t</a:t>
            </a:r>
            <a:r>
              <a:rPr lang="en-US" sz="2800" b="1">
                <a:solidFill>
                  <a:srgbClr val="FF0000"/>
                </a:solidFill>
              </a:rPr>
              <a:t>er</a:t>
            </a:r>
            <a:r>
              <a:rPr lang="en-US" sz="2800" b="1"/>
              <a:t> </a:t>
            </a:r>
            <a:r>
              <a:rPr lang="en-US" sz="2800" b="1">
                <a:solidFill>
                  <a:srgbClr val="FF0000"/>
                </a:solidFill>
              </a:rPr>
              <a:t>than</a:t>
            </a:r>
            <a:r>
              <a:rPr lang="en-US" sz="2800" b="1"/>
              <a:t> she is</a:t>
            </a:r>
            <a:r>
              <a:rPr lang="en-US" sz="3200" b="1"/>
              <a:t> .</a:t>
            </a:r>
          </a:p>
        </p:txBody>
      </p:sp>
      <p:sp>
        <p:nvSpPr>
          <p:cNvPr id="2061" name="AutoShape 13"/>
          <p:cNvSpPr>
            <a:spLocks noChangeArrowheads="1"/>
          </p:cNvSpPr>
          <p:nvPr/>
        </p:nvSpPr>
        <p:spPr bwMode="auto">
          <a:xfrm>
            <a:off x="5867400" y="-152400"/>
            <a:ext cx="3733800" cy="1905000"/>
          </a:xfrm>
          <a:prstGeom prst="wedgeEllipseCallout">
            <a:avLst>
              <a:gd name="adj1" fmla="val 4593"/>
              <a:gd name="adj2" fmla="val 667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3200" b="1"/>
              <a:t>Oh no , I’m </a:t>
            </a:r>
            <a:r>
              <a:rPr lang="en-US" sz="3200" b="1">
                <a:solidFill>
                  <a:srgbClr val="0000FF"/>
                </a:solidFill>
              </a:rPr>
              <a:t>the</a:t>
            </a:r>
            <a:r>
              <a:rPr lang="en-US" sz="3200" b="1"/>
              <a:t> fat</a:t>
            </a:r>
            <a:r>
              <a:rPr lang="en-US" sz="3200" b="1">
                <a:solidFill>
                  <a:schemeClr val="hlink"/>
                </a:solidFill>
              </a:rPr>
              <a:t>t</a:t>
            </a:r>
            <a:r>
              <a:rPr lang="en-US" sz="3200" b="1">
                <a:solidFill>
                  <a:srgbClr val="0000FF"/>
                </a:solidFill>
              </a:rPr>
              <a:t>est</a:t>
            </a:r>
            <a:r>
              <a:rPr lang="en-US" sz="3200" b="1"/>
              <a:t> person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9" grpId="0" animBg="1"/>
      <p:bldP spid="2060" grpId="0" animBg="1"/>
      <p:bldP spid="206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6" name="Picture 4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3213" y="-227013"/>
            <a:ext cx="9752013" cy="7313613"/>
          </a:xfrm>
          <a:prstGeom prst="rect">
            <a:avLst/>
          </a:prstGeom>
          <a:noFill/>
        </p:spPr>
      </p:pic>
      <p:pic>
        <p:nvPicPr>
          <p:cNvPr id="3078" name="Picture 6" descr="HP%2520Compaq%2520Business%2520nc4000%2520Intel%2520Pentium%2520M%25201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590800" cy="2286000"/>
          </a:xfrm>
          <a:prstGeom prst="rect">
            <a:avLst/>
          </a:prstGeom>
          <a:noFill/>
        </p:spPr>
      </p:pic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0" y="2362200"/>
            <a:ext cx="30480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/>
              <a:t>It’s $ 500 . It’s cheap</a:t>
            </a:r>
          </a:p>
        </p:txBody>
      </p:sp>
      <p:pic>
        <p:nvPicPr>
          <p:cNvPr id="3081" name="Picture 9" descr="computer%2520pic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34000" y="0"/>
            <a:ext cx="2438400" cy="2438400"/>
          </a:xfrm>
          <a:prstGeom prst="rect">
            <a:avLst/>
          </a:prstGeom>
          <a:noFill/>
        </p:spPr>
      </p:pic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4114800" y="2362200"/>
            <a:ext cx="5181600" cy="762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/>
              <a:t>It’s $ 300 . It’s cheap</a:t>
            </a:r>
            <a:r>
              <a:rPr lang="en-US" sz="2400" b="1">
                <a:solidFill>
                  <a:srgbClr val="FF0000"/>
                </a:solidFill>
              </a:rPr>
              <a:t>er</a:t>
            </a:r>
            <a:r>
              <a:rPr lang="en-US" sz="2400" b="1"/>
              <a:t> </a:t>
            </a:r>
            <a:r>
              <a:rPr lang="en-US" sz="2400" b="1">
                <a:solidFill>
                  <a:srgbClr val="FF0000"/>
                </a:solidFill>
              </a:rPr>
              <a:t>than</a:t>
            </a:r>
            <a:r>
              <a:rPr lang="en-US" sz="2400" b="1"/>
              <a:t> laptop</a:t>
            </a:r>
            <a:r>
              <a:rPr lang="en-US"/>
              <a:t> .</a:t>
            </a:r>
          </a:p>
        </p:txBody>
      </p:sp>
      <p:pic>
        <p:nvPicPr>
          <p:cNvPr id="3084" name="Picture 12" descr="271207070207ElementsComputer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67000" y="3200400"/>
            <a:ext cx="2800350" cy="2100263"/>
          </a:xfrm>
          <a:prstGeom prst="rect">
            <a:avLst/>
          </a:prstGeom>
          <a:noFill/>
        </p:spPr>
      </p:pic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838200" y="5715000"/>
            <a:ext cx="74676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/>
              <a:t>Wow !!! It’s only $100 . It’s </a:t>
            </a:r>
            <a:r>
              <a:rPr lang="en-US" sz="2400" b="1">
                <a:solidFill>
                  <a:srgbClr val="0000FF"/>
                </a:solidFill>
              </a:rPr>
              <a:t>the</a:t>
            </a:r>
            <a:r>
              <a:rPr lang="en-US" sz="2400" b="1"/>
              <a:t> cheap</a:t>
            </a:r>
            <a:r>
              <a:rPr lang="en-US" sz="2400" b="1">
                <a:solidFill>
                  <a:srgbClr val="0000FF"/>
                </a:solidFill>
              </a:rPr>
              <a:t>est</a:t>
            </a:r>
            <a:r>
              <a:rPr lang="en-US" sz="2400" b="1"/>
              <a:t> one</a:t>
            </a:r>
            <a:r>
              <a:rPr lang="en-US"/>
              <a:t>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 animBg="1"/>
      <p:bldP spid="3082" grpId="0" animBg="1"/>
      <p:bldP spid="308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55613"/>
            <a:ext cx="9904413" cy="7313613"/>
          </a:xfrm>
          <a:prstGeom prst="rect">
            <a:avLst/>
          </a:prstGeom>
          <a:noFill/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>
                <a:solidFill>
                  <a:srgbClr val="0000FF"/>
                </a:solidFill>
              </a:rPr>
              <a:t>Comparative – Superlative </a:t>
            </a:r>
            <a:br>
              <a:rPr lang="en-US" sz="3200" b="1">
                <a:solidFill>
                  <a:srgbClr val="0000FF"/>
                </a:solidFill>
              </a:rPr>
            </a:br>
            <a:r>
              <a:rPr lang="en-US" sz="3200" b="1">
                <a:solidFill>
                  <a:srgbClr val="0000FF"/>
                </a:solidFill>
              </a:rPr>
              <a:t>with short adjective</a:t>
            </a:r>
            <a:r>
              <a:rPr lang="en-US" sz="4000"/>
              <a:t>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372600" cy="4525963"/>
          </a:xfrm>
        </p:spPr>
        <p:txBody>
          <a:bodyPr/>
          <a:lstStyle/>
          <a:p>
            <a:r>
              <a:rPr lang="en-US" sz="2400" b="1" u="sng"/>
              <a:t>Short Adjectives</a:t>
            </a:r>
            <a:r>
              <a:rPr lang="en-US"/>
              <a:t> : </a:t>
            </a:r>
          </a:p>
          <a:p>
            <a:pPr>
              <a:buFontTx/>
              <a:buNone/>
            </a:pPr>
            <a:r>
              <a:rPr lang="en-US" sz="2400"/>
              <a:t>-</a:t>
            </a:r>
            <a:r>
              <a:rPr lang="en-US"/>
              <a:t> </a:t>
            </a:r>
            <a:r>
              <a:rPr lang="en-US" sz="2400" b="1"/>
              <a:t>One syllable</a:t>
            </a:r>
            <a:r>
              <a:rPr lang="en-US"/>
              <a:t> : </a:t>
            </a:r>
            <a:r>
              <a:rPr lang="en-US" sz="2400" b="1">
                <a:solidFill>
                  <a:srgbClr val="0000FF"/>
                </a:solidFill>
              </a:rPr>
              <a:t>long , short , tall , big …..</a:t>
            </a:r>
          </a:p>
          <a:p>
            <a:pPr>
              <a:buFontTx/>
              <a:buNone/>
            </a:pPr>
            <a:r>
              <a:rPr lang="en-US" sz="2400" b="1"/>
              <a:t>- Two syllables ending in “ Y “</a:t>
            </a:r>
            <a:r>
              <a:rPr lang="en-US"/>
              <a:t> : </a:t>
            </a:r>
            <a:r>
              <a:rPr lang="en-US" sz="2400" b="1">
                <a:solidFill>
                  <a:srgbClr val="0000FF"/>
                </a:solidFill>
              </a:rPr>
              <a:t>happy , sunny , pretty……</a:t>
            </a:r>
          </a:p>
          <a:p>
            <a:pPr>
              <a:buFontTx/>
              <a:buNone/>
            </a:pPr>
            <a:r>
              <a:rPr lang="en-US"/>
              <a:t>* </a:t>
            </a:r>
            <a:r>
              <a:rPr lang="en-US" sz="2800" b="1"/>
              <a:t>Comparative</a:t>
            </a:r>
            <a:r>
              <a:rPr lang="en-US"/>
              <a:t> :</a:t>
            </a:r>
          </a:p>
          <a:p>
            <a:pPr>
              <a:buFontTx/>
              <a:buNone/>
            </a:pPr>
            <a:r>
              <a:rPr lang="en-US" sz="2800" b="1"/>
              <a:t>* Superlative </a:t>
            </a:r>
            <a:r>
              <a:rPr lang="en-US"/>
              <a:t>:</a:t>
            </a:r>
          </a:p>
          <a:p>
            <a:endParaRPr lang="en-US">
              <a:solidFill>
                <a:srgbClr val="0000FF"/>
              </a:solidFill>
            </a:endParaRPr>
          </a:p>
          <a:p>
            <a:r>
              <a:rPr lang="en-US" sz="2400" b="1">
                <a:solidFill>
                  <a:srgbClr val="0000FF"/>
                </a:solidFill>
              </a:rPr>
              <a:t>Note : C-W-C  ( </a:t>
            </a:r>
            <a:r>
              <a:rPr lang="en-US" sz="2400" b="1"/>
              <a:t>big</a:t>
            </a:r>
            <a:r>
              <a:rPr lang="en-US" sz="2400" b="1">
                <a:solidFill>
                  <a:srgbClr val="0000FF"/>
                </a:solidFill>
              </a:rPr>
              <a:t> )         (</a:t>
            </a:r>
            <a:r>
              <a:rPr lang="en-US" sz="2400" b="1"/>
              <a:t>big</a:t>
            </a:r>
            <a:r>
              <a:rPr lang="en-US" sz="2400" b="1">
                <a:solidFill>
                  <a:schemeClr val="hlink"/>
                </a:solidFill>
              </a:rPr>
              <a:t>g</a:t>
            </a:r>
            <a:r>
              <a:rPr lang="en-US" sz="2400" b="1">
                <a:solidFill>
                  <a:srgbClr val="FF0000"/>
                </a:solidFill>
              </a:rPr>
              <a:t>er</a:t>
            </a:r>
            <a:r>
              <a:rPr lang="en-US" sz="2400" b="1">
                <a:solidFill>
                  <a:srgbClr val="0000FF"/>
                </a:solidFill>
              </a:rPr>
              <a:t>)            (</a:t>
            </a:r>
            <a:r>
              <a:rPr lang="en-US" sz="2400" b="1"/>
              <a:t>big</a:t>
            </a:r>
            <a:r>
              <a:rPr lang="en-US" sz="2400" b="1">
                <a:solidFill>
                  <a:schemeClr val="hlink"/>
                </a:solidFill>
              </a:rPr>
              <a:t>g</a:t>
            </a:r>
            <a:r>
              <a:rPr lang="en-US" sz="2400" b="1">
                <a:solidFill>
                  <a:srgbClr val="0000FF"/>
                </a:solidFill>
              </a:rPr>
              <a:t>est)</a:t>
            </a: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2895600" y="3124200"/>
            <a:ext cx="5791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/>
              <a:t>Short Adjective</a:t>
            </a:r>
            <a:r>
              <a:rPr lang="en-US" sz="3200">
                <a:solidFill>
                  <a:srgbClr val="FF0000"/>
                </a:solidFill>
              </a:rPr>
              <a:t> + ER + THAN</a:t>
            </a: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2819400" y="3733800"/>
            <a:ext cx="5791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>
                <a:solidFill>
                  <a:srgbClr val="0000FF"/>
                </a:solidFill>
              </a:rPr>
              <a:t>THE</a:t>
            </a:r>
            <a:r>
              <a:rPr lang="en-US" sz="3200">
                <a:solidFill>
                  <a:srgbClr val="FF0000"/>
                </a:solidFill>
              </a:rPr>
              <a:t> +</a:t>
            </a:r>
            <a:r>
              <a:rPr lang="en-US" sz="3200"/>
              <a:t>Short Adjective</a:t>
            </a:r>
            <a:r>
              <a:rPr lang="en-US" sz="3200">
                <a:solidFill>
                  <a:srgbClr val="FF0000"/>
                </a:solidFill>
              </a:rPr>
              <a:t> + </a:t>
            </a:r>
            <a:r>
              <a:rPr lang="en-US" sz="3200">
                <a:solidFill>
                  <a:srgbClr val="0000FF"/>
                </a:solidFill>
              </a:rPr>
              <a:t>EST</a:t>
            </a:r>
          </a:p>
        </p:txBody>
      </p:sp>
      <p:sp>
        <p:nvSpPr>
          <p:cNvPr id="4104" name="Line 8"/>
          <p:cNvSpPr>
            <a:spLocks noChangeShapeType="1"/>
          </p:cNvSpPr>
          <p:nvPr/>
        </p:nvSpPr>
        <p:spPr bwMode="auto">
          <a:xfrm>
            <a:off x="3581400" y="5334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05" name="Line 9"/>
          <p:cNvSpPr>
            <a:spLocks noChangeShapeType="1"/>
          </p:cNvSpPr>
          <p:nvPr/>
        </p:nvSpPr>
        <p:spPr bwMode="auto">
          <a:xfrm>
            <a:off x="5562600" y="5334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4103" grpId="0"/>
      <p:bldP spid="410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3213" y="-227013"/>
            <a:ext cx="9752013" cy="7313613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8" name="Picture 8" descr="mytam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0"/>
            <a:ext cx="2895600" cy="2895600"/>
          </a:xfrm>
          <a:prstGeom prst="rect">
            <a:avLst/>
          </a:prstGeom>
          <a:noFill/>
        </p:spPr>
      </p:pic>
      <p:pic>
        <p:nvPicPr>
          <p:cNvPr id="5130" name="Picture 10" descr="img%255Cnghesi%255CLee_Young_Ae_hom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1000" y="3886200"/>
            <a:ext cx="2684463" cy="3276600"/>
          </a:xfrm>
          <a:prstGeom prst="rect">
            <a:avLst/>
          </a:prstGeom>
          <a:noFill/>
        </p:spPr>
      </p:pic>
      <p:pic>
        <p:nvPicPr>
          <p:cNvPr id="5132" name="Picture 12" descr="T38HV2_ruby-04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34000" y="0"/>
            <a:ext cx="2833688" cy="2971800"/>
          </a:xfrm>
          <a:prstGeom prst="rect">
            <a:avLst/>
          </a:prstGeom>
          <a:noFill/>
        </p:spPr>
      </p:pic>
      <p:sp>
        <p:nvSpPr>
          <p:cNvPr id="5133" name="Rectangle 13"/>
          <p:cNvSpPr>
            <a:spLocks noChangeArrowheads="1"/>
          </p:cNvSpPr>
          <p:nvPr/>
        </p:nvSpPr>
        <p:spPr bwMode="auto">
          <a:xfrm>
            <a:off x="0" y="3124200"/>
            <a:ext cx="32766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/>
              <a:t>My Tam is beautiful</a:t>
            </a:r>
            <a:r>
              <a:rPr lang="en-US" b="1"/>
              <a:t> .</a:t>
            </a:r>
          </a:p>
        </p:txBody>
      </p:sp>
      <p:sp>
        <p:nvSpPr>
          <p:cNvPr id="5136" name="Rectangle 16"/>
          <p:cNvSpPr>
            <a:spLocks noGrp="1" noChangeArrowheads="1"/>
          </p:cNvSpPr>
          <p:nvPr>
            <p:ph type="body" idx="1"/>
          </p:nvPr>
        </p:nvSpPr>
        <p:spPr>
          <a:xfrm>
            <a:off x="8686800" y="1066800"/>
            <a:ext cx="1752600" cy="685800"/>
          </a:xfrm>
        </p:spPr>
        <p:txBody>
          <a:bodyPr/>
          <a:lstStyle/>
          <a:p>
            <a:endParaRPr lang="en-US"/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>
            <a:off x="4038600" y="3048000"/>
            <a:ext cx="51054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/>
              <a:t>Lam Tam Nhu is </a:t>
            </a:r>
            <a:r>
              <a:rPr lang="en-US" sz="2000" b="1">
                <a:solidFill>
                  <a:srgbClr val="FF0000"/>
                </a:solidFill>
              </a:rPr>
              <a:t>more</a:t>
            </a:r>
            <a:r>
              <a:rPr lang="en-US" sz="2000" b="1"/>
              <a:t> beautiful </a:t>
            </a:r>
            <a:r>
              <a:rPr lang="en-US" sz="2000" b="1">
                <a:solidFill>
                  <a:srgbClr val="FF0000"/>
                </a:solidFill>
              </a:rPr>
              <a:t>than</a:t>
            </a:r>
            <a:r>
              <a:rPr lang="en-US" sz="2000" b="1"/>
              <a:t> MT</a:t>
            </a: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3505200" y="5029200"/>
            <a:ext cx="53340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/>
              <a:t>Lee Young Ae is </a:t>
            </a:r>
            <a:r>
              <a:rPr lang="en-US" sz="2000" b="1">
                <a:solidFill>
                  <a:srgbClr val="0000FF"/>
                </a:solidFill>
              </a:rPr>
              <a:t>the most</a:t>
            </a:r>
            <a:r>
              <a:rPr lang="en-US" sz="2000" b="1"/>
              <a:t> beautiful girl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3" grpId="0" animBg="1"/>
      <p:bldP spid="5137" grpId="0" animBg="1"/>
      <p:bldP spid="513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152</Words>
  <Application>Microsoft Office PowerPoint</Application>
  <PresentationFormat>On-screen Show (4:3)</PresentationFormat>
  <Paragraphs>25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AMERICAN ENGLISH FILE 2 (SECOND EDIDITON)</vt:lpstr>
      <vt:lpstr>Slide 3</vt:lpstr>
      <vt:lpstr>Slide 4</vt:lpstr>
      <vt:lpstr>Comparative – Superlative  with short adjective 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PCI</dc:creator>
  <cp:lastModifiedBy>PCI</cp:lastModifiedBy>
  <cp:revision>2</cp:revision>
  <dcterms:created xsi:type="dcterms:W3CDTF">2018-03-15T23:54:59Z</dcterms:created>
  <dcterms:modified xsi:type="dcterms:W3CDTF">2018-03-16T00:00:15Z</dcterms:modified>
</cp:coreProperties>
</file>